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0cfaeda249f4e9c" /><Relationship Type="http://schemas.openxmlformats.org/officeDocument/2006/relationships/extended-properties" Target="/docProps/app.xml" Id="R77536bd6fcee4342" /><Relationship Type="http://schemas.openxmlformats.org/officeDocument/2006/relationships/officeDocument" Target="/ppt/presentation.xml" Id="Rb26cb31c84a5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acdb585664a9e"/>
  </p:sldMasterIdLst>
  <p:notesMasterIdLst>
    <p:notesMasterId xmlns:r="http://schemas.openxmlformats.org/officeDocument/2006/relationships" r:id="Rb32ef1db486d4de0"/>
  </p:notesMasterIdLst>
  <p:sldIdLst>
    <p:sldId xmlns:r="http://schemas.openxmlformats.org/officeDocument/2006/relationships" id="256" r:id="R8dfe3c01c883451a"/>
    <p:sldId xmlns:r="http://schemas.openxmlformats.org/officeDocument/2006/relationships" id="257" r:id="R644950b351c24c3c"/>
    <p:sldId xmlns:r="http://schemas.openxmlformats.org/officeDocument/2006/relationships" id="258" r:id="Re6a3c93a466b45ff"/>
    <p:sldId xmlns:r="http://schemas.openxmlformats.org/officeDocument/2006/relationships" id="259" r:id="R83a0caebc7ed468f"/>
    <p:sldId xmlns:r="http://schemas.openxmlformats.org/officeDocument/2006/relationships" id="260" r:id="R7c07944065114425"/>
    <p:sldId xmlns:r="http://schemas.openxmlformats.org/officeDocument/2006/relationships" id="261" r:id="R7d45e6457ab64077"/>
    <p:sldId xmlns:r="http://schemas.openxmlformats.org/officeDocument/2006/relationships" id="262" r:id="R579d4a40641b494d"/>
    <p:sldId xmlns:r="http://schemas.openxmlformats.org/officeDocument/2006/relationships" id="263" r:id="Rc528cde8b3774d6e"/>
    <p:sldId xmlns:r="http://schemas.openxmlformats.org/officeDocument/2006/relationships" id="264" r:id="R2b2818a25ee246ff"/>
    <p:sldId xmlns:r="http://schemas.openxmlformats.org/officeDocument/2006/relationships" id="265" r:id="Re39fc16b38f34ef2"/>
    <p:sldId xmlns:r="http://schemas.openxmlformats.org/officeDocument/2006/relationships" id="266" r:id="R9781e14d48bc45ae"/>
    <p:sldId xmlns:r="http://schemas.openxmlformats.org/officeDocument/2006/relationships" id="267" r:id="R4b4d82a36ee8499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53082b2ab0942e8" /><Relationship Type="http://schemas.openxmlformats.org/officeDocument/2006/relationships/slideMaster" Target="/ppt/slideMasters/slideMaster1.xml" Id="Rf52acdb585664a9e" /><Relationship Type="http://schemas.openxmlformats.org/officeDocument/2006/relationships/notesMaster" Target="/ppt/notesMasters/notesMaster1.xml" Id="Rb32ef1db486d4de0" /><Relationship Type="http://schemas.openxmlformats.org/officeDocument/2006/relationships/presProps" Target="/ppt/presProps.xml" Id="Rc52edb79aa0449c1" /><Relationship Type="http://schemas.openxmlformats.org/officeDocument/2006/relationships/tableStyles" Target="/ppt/tableStyles.xml" Id="Rf176279ccc4c4326" /><Relationship Type="http://schemas.openxmlformats.org/officeDocument/2006/relationships/slide" Target="/ppt/slides/slide1.xml" Id="R8dfe3c01c883451a" /><Relationship Type="http://schemas.openxmlformats.org/officeDocument/2006/relationships/slide" Target="/ppt/slides/slide2.xml" Id="R644950b351c24c3c" /><Relationship Type="http://schemas.openxmlformats.org/officeDocument/2006/relationships/slide" Target="/ppt/slides/slide3.xml" Id="Re6a3c93a466b45ff" /><Relationship Type="http://schemas.openxmlformats.org/officeDocument/2006/relationships/slide" Target="/ppt/slides/slide4.xml" Id="R83a0caebc7ed468f" /><Relationship Type="http://schemas.openxmlformats.org/officeDocument/2006/relationships/slide" Target="/ppt/slides/slide5.xml" Id="R7c07944065114425" /><Relationship Type="http://schemas.openxmlformats.org/officeDocument/2006/relationships/slide" Target="/ppt/slides/slide6.xml" Id="R7d45e6457ab64077" /><Relationship Type="http://schemas.openxmlformats.org/officeDocument/2006/relationships/slide" Target="/ppt/slides/slide7.xml" Id="R579d4a40641b494d" /><Relationship Type="http://schemas.openxmlformats.org/officeDocument/2006/relationships/slide" Target="/ppt/slides/slide8.xml" Id="Rc528cde8b3774d6e" /><Relationship Type="http://schemas.openxmlformats.org/officeDocument/2006/relationships/slide" Target="/ppt/slides/slide9.xml" Id="R2b2818a25ee246ff" /><Relationship Type="http://schemas.openxmlformats.org/officeDocument/2006/relationships/slide" Target="/ppt/slides/slide10.xml" Id="Re39fc16b38f34ef2" /><Relationship Type="http://schemas.openxmlformats.org/officeDocument/2006/relationships/slide" Target="/ppt/slides/slide11.xml" Id="R9781e14d48bc45ae" /><Relationship Type="http://schemas.openxmlformats.org/officeDocument/2006/relationships/slide" Target="/ppt/slides/slide12.xml" Id="R4b4d82a36ee8499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672d1adc45343d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e3c6fc39b484a8d" /><Relationship Type="http://schemas.openxmlformats.org/officeDocument/2006/relationships/notesMaster" Target="/ppt/notesMasters/notesMaster1.xml" Id="Re29d207a6a22475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231fd736bc64964" /><Relationship Type="http://schemas.openxmlformats.org/officeDocument/2006/relationships/notesMaster" Target="/ppt/notesMasters/notesMaster1.xml" Id="R9f221ac5c818480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5c12952918946a7" /><Relationship Type="http://schemas.openxmlformats.org/officeDocument/2006/relationships/notesMaster" Target="/ppt/notesMasters/notesMaster1.xml" Id="R9f4e9c368e4c4a5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2d2a95562d14664" /><Relationship Type="http://schemas.openxmlformats.org/officeDocument/2006/relationships/notesMaster" Target="/ppt/notesMasters/notesMaster1.xml" Id="Rb38151673b9a4ad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bf30b48c616425a" /><Relationship Type="http://schemas.openxmlformats.org/officeDocument/2006/relationships/notesMaster" Target="/ppt/notesMasters/notesMaster1.xml" Id="R74af3d7850dd451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249b44c80064ea0" /><Relationship Type="http://schemas.openxmlformats.org/officeDocument/2006/relationships/notesMaster" Target="/ppt/notesMasters/notesMaster1.xml" Id="R6144c0ec356b4a2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49e73903f48413f" /><Relationship Type="http://schemas.openxmlformats.org/officeDocument/2006/relationships/notesMaster" Target="/ppt/notesMasters/notesMaster1.xml" Id="R6eb2c569b0cb452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0410510a4cb4006" /><Relationship Type="http://schemas.openxmlformats.org/officeDocument/2006/relationships/notesMaster" Target="/ppt/notesMasters/notesMaster1.xml" Id="R6fb6ebeaf0e440e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bc022b199324c05" /><Relationship Type="http://schemas.openxmlformats.org/officeDocument/2006/relationships/notesMaster" Target="/ppt/notesMasters/notesMaster1.xml" Id="R448bc0fe1495462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3b424f7839448f9" /><Relationship Type="http://schemas.openxmlformats.org/officeDocument/2006/relationships/notesMaster" Target="/ppt/notesMasters/notesMaster1.xml" Id="R1dae42550ebf45a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b2e2e9bd444407a" /><Relationship Type="http://schemas.openxmlformats.org/officeDocument/2006/relationships/notesMaster" Target="/ppt/notesMasters/notesMaster1.xml" Id="R327446c3ef7c4a0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4a66ab84d10450e" /><Relationship Type="http://schemas.openxmlformats.org/officeDocument/2006/relationships/notesMaster" Target="/ppt/notesMasters/notesMaster1.xml" Id="R3501b6090443423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Прайс РБ из материалов RC.Drive, подтверждён пользователем 09.09.2026. Встреча 07.09.2026, 08:16–08:54: 22 BYN/ТС/мес. Все цены без НДС. Брендинг и исходное изображение: RESURSCONTROL_О компании.pdf, стр. 1. Начните с задачи руководителя, не с обещания фиксированной экономии.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RESURSCONTROL_О компании.pdf, стр. 6 и 15; https://resurscontrol.com/, проверено 09.09.2026. Общие компетенции компании не подтверждают эффект RC.Drive.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Предложение маркетинга на основе обсуждения 15:32–19:13 встречи 07.09.2026, а не утверждённая акция. Оборудование, ДУТ и его монтаж оплачиваются отдельно. Не суммируется с другими скидками. 50 × 136,9 × 50% = 3422,5 BYN. Ограничение выгоды 6845 BYN на 100 ТС. Проверить дилерскую экономику до утверждения.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Контакты: фирменная презентация RESURSCONTROL и встреча 07.09.2026, 20:28. Задача менеджера — согласовать ответственное лицо и дату следующего шага.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встреча 07.09.2026, 09:36–11:00 и 14:22. Приоритет — новые перевозчики. Не выдавать порог за закон окупаемости.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FTDrive.pdf, слайды 2–11; Система FTdrive.docx; https://ftdrive.ru/ (проверено 09.09.2026). Описания поставщика, не независимое испытание. Встреча, 13:30–13:46: отдельный кабинет поставщика на первом этапе.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FTDrive.pdf, слайды 2–11; Система FTdrive.docx; https://ftdrive.ru/ (проверено 09.09.2026). Описания поставщика, не независимое испытание. Не использовать сравнение «вместо стандартных пяти»: конкурентный стандарт не проверен.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FTDrive.pdf, слайды 2–11; Система FTdrive.docx; https://ftdrive.ru/ (проверено 09.09.2026). Описания поставщика, не независимое испытание. Таблица — самостоятельно составленная учебная иллюстрация процесса, не скриншот продукта и не фактический результат клиента.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Предлагаемый процесс внедрения RESURSCONTROL. Не обещать снижение аварийности или увеличение межсервисных интервалов без измерений.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Арифметика: 10000 / 100 × 1 × 3 = 300. Цена топлива 3 и снижение 1 — учебные допущения. Из 300 вычитаются 22 BYN тарифа и все иные дополнительные расходы. Не называть результат гарантией.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Прайс РБ из материалов RC.Drive, подтверждён пользователем 09.09.2026. Встреча 07.09.2026, 08:16–08:54: 22 BYN/ТС/мес. Все цены без НДС. Дополнительный мониторинг и сопровождение согласуются отдельно. Не включать ДУТ автоматически.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Проект методики пилота. Плановый ориентир 2–4 недели базы и 2–4 недели применения рекомендаций при отсутствии истории; срок зависит от достаточности поездок. Цена пилота согласуется отдельно. Детали — карточка пилота.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36a83ab4b4db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b4aeface8324b34" /><Relationship Type="http://schemas.openxmlformats.org/officeDocument/2006/relationships/slideLayout" Target="/ppt/slideLayouts/slideLayout1.xml" Id="Ra296aae6b33d443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6aae6b33d443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a41400fcd417d" /><Relationship Type="http://schemas.openxmlformats.org/officeDocument/2006/relationships/image" Target="/ppt/media/image.png" Id="R5629b4277e78483f" /><Relationship Type="http://schemas.openxmlformats.org/officeDocument/2006/relationships/image" Target="/ppt/media/image.jpeg" Id="R59f5f52ba1e44cc2" /><Relationship Type="http://schemas.openxmlformats.org/officeDocument/2006/relationships/notesSlide" Target="/ppt/notesSlides/notesSlide1.xml" Id="R4285b42677d744a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ee3bc7fc433e" /><Relationship Type="http://schemas.openxmlformats.org/officeDocument/2006/relationships/image" Target="/ppt/media/image10.png" Id="Rde04ec86e31b43f3" /><Relationship Type="http://schemas.openxmlformats.org/officeDocument/2006/relationships/notesSlide" Target="/ppt/notesSlides/notesSlide10.xml" Id="R6707e68399f244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3d97dc5c4182" /><Relationship Type="http://schemas.openxmlformats.org/officeDocument/2006/relationships/image" Target="/ppt/media/image11.png" Id="Rf076c67b591c4b79" /><Relationship Type="http://schemas.openxmlformats.org/officeDocument/2006/relationships/notesSlide" Target="/ppt/notesSlides/notesSlide11.xml" Id="R40ba2c685fcb42f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55475712347ea" /><Relationship Type="http://schemas.openxmlformats.org/officeDocument/2006/relationships/image" Target="/ppt/media/image12.png" Id="R114d0368cbd34137" /><Relationship Type="http://schemas.openxmlformats.org/officeDocument/2006/relationships/notesSlide" Target="/ppt/notesSlides/notesSlide12.xml" Id="R243e68bff545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e9ac4014468e" /><Relationship Type="http://schemas.openxmlformats.org/officeDocument/2006/relationships/image" Target="/ppt/media/image2.png" Id="Rbc7a98c09d0141e9" /><Relationship Type="http://schemas.openxmlformats.org/officeDocument/2006/relationships/notesSlide" Target="/ppt/notesSlides/notesSlide2.xml" Id="R38929b1d043d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8d27e4ac4a4f" /><Relationship Type="http://schemas.openxmlformats.org/officeDocument/2006/relationships/image" Target="/ppt/media/image3.png" Id="R02d922b3b84c4d58" /><Relationship Type="http://schemas.openxmlformats.org/officeDocument/2006/relationships/notesSlide" Target="/ppt/notesSlides/notesSlide3.xml" Id="R931bb3a491fb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92866b85944b7" /><Relationship Type="http://schemas.openxmlformats.org/officeDocument/2006/relationships/image" Target="/ppt/media/image4.png" Id="R8021aa120d3a4508" /><Relationship Type="http://schemas.openxmlformats.org/officeDocument/2006/relationships/notesSlide" Target="/ppt/notesSlides/notesSlide4.xml" Id="R8de675f46626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3bce26874b98" /><Relationship Type="http://schemas.openxmlformats.org/officeDocument/2006/relationships/image" Target="/ppt/media/image5.png" Id="Recd2ac078ed84112" /><Relationship Type="http://schemas.openxmlformats.org/officeDocument/2006/relationships/notesSlide" Target="/ppt/notesSlides/notesSlide5.xml" Id="Rd07beede5796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8fbaad6942f7" /><Relationship Type="http://schemas.openxmlformats.org/officeDocument/2006/relationships/image" Target="/ppt/media/image6.png" Id="Rbfe1ffbdd32b4b6e" /><Relationship Type="http://schemas.openxmlformats.org/officeDocument/2006/relationships/notesSlide" Target="/ppt/notesSlides/notesSlide6.xml" Id="R564a1fb38a53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5110e9484ecc" /><Relationship Type="http://schemas.openxmlformats.org/officeDocument/2006/relationships/image" Target="/ppt/media/image7.png" Id="R01a9329f79c545ed" /><Relationship Type="http://schemas.openxmlformats.org/officeDocument/2006/relationships/notesSlide" Target="/ppt/notesSlides/notesSlide7.xml" Id="Rcf3ffb48500e49b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c906ed7dd447e" /><Relationship Type="http://schemas.openxmlformats.org/officeDocument/2006/relationships/image" Target="/ppt/media/image8.png" Id="R9a644f842fad4573" /><Relationship Type="http://schemas.openxmlformats.org/officeDocument/2006/relationships/notesSlide" Target="/ppt/notesSlides/notesSlide8.xml" Id="R686f65da065e403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819fdb1a4a5c" /><Relationship Type="http://schemas.openxmlformats.org/officeDocument/2006/relationships/image" Target="/ppt/media/image9.png" Id="Reb385936602f44df" /><Relationship Type="http://schemas.openxmlformats.org/officeDocument/2006/relationships/notesSlide" Target="/ppt/notesSlides/notesSlide9.xml" Id="Reff9afe381ca407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4A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29b4277e78483f"/>
          <a:stretch xmlns:a="http://schemas.openxmlformats.org/drawingml/2006/main"/>
        </p:blipFill>
        <p:spPr>
          <a:xfrm xmlns:a="http://schemas.openxmlformats.org/drawingml/2006/main">
            <a:off x="609600" y="347533"/>
            <a:ext cx="2238375" cy="28601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95363C-5FA9-4B65-8EFA-0B44E3212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СНИЖАЕМ ЗАТРАТЫ — ПОВЫШАЕМ ПРИБЫЛЬ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60ECA6-5778-405C-909F-816B94BE8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F8805C-BF72-4267-96C1-D11A81B4B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01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f5f52ba1e44cc2"/>
          <a:srcRect xmlns:a="http://schemas.openxmlformats.org/drawingml/2006/main" l="0" t="67000" r="765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762875" y="2428875"/>
            <a:ext cx="4429125" cy="4429125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834E95-4495-4855-ABFB-C7ABEC78F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7500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7500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RC.Drive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1125AF-4542-4876-8386-566B96B25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86100"/>
            <a:ext cx="6810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3225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Экономичное вождение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3FA10C-0A41-4D32-B3D9-6DC098F20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676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D9E9FC"/>
                </a:solidFill>
                <a:latin typeface="Rubik"/>
                <a:ea typeface="Rubik"/>
                <a:cs typeface="Rubik"/>
              </a:defRPr>
            </a:pPr>
            <a:r>
              <a:rPr sz="2250" b="0">
                <a:solidFill>
                  <a:srgbClr val="D9E9FC"/>
                </a:solidFill>
                <a:latin typeface="Rubik"/>
                <a:ea typeface="Rubik"/>
                <a:cs typeface="Rubik"/>
              </a:rPr>
              <a:t>Оценка водителей, рекомендации</a:t>
            </a:r>
          </a:p>
          <a:p xmlns:a="http://schemas.openxmlformats.org/drawingml/2006/main">
            <a:pPr>
              <a:defRPr sz="2250" b="0">
                <a:solidFill>
                  <a:srgbClr val="D9E9FC"/>
                </a:solidFill>
                <a:latin typeface="Rubik"/>
                <a:ea typeface="Rubik"/>
                <a:cs typeface="Rubik"/>
              </a:defRPr>
            </a:pPr>
            <a:r>
              <a:rPr sz="2250" b="0">
                <a:solidFill>
                  <a:srgbClr val="D9E9FC"/>
                </a:solidFill>
                <a:latin typeface="Rubik"/>
                <a:ea typeface="Rubik"/>
                <a:cs typeface="Rubik"/>
              </a:rPr>
              <a:t>и расчёт эффекта для автопарка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A25A16-04FF-44E5-B754-83C25B8A0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685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1725" b="0">
                <a:solidFill>
                  <a:srgbClr val="FFFFFF"/>
                </a:solidFill>
                <a:latin typeface="Rubik"/>
                <a:ea typeface="Rubik"/>
                <a:cs typeface="Rubik"/>
              </a:rPr>
              <a:t>Беларусь · 22 BYN за ТС в месяц, без НДС</a:t>
            </a:r>
          </a:p>
        </p:txBody>
      </p:sp>
    </p:spTree>
    <p:extLst>
      <p:ext uri="{BB962C8B-B14F-4D97-AF65-F5344CB8AC3E}">
        <p14:creationId xmlns:p14="http://schemas.microsoft.com/office/powerpoint/2010/main" val="183143962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04ec86e31b43f3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9821FE-3F11-43CF-840B-45E4851C9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RC.DRIVE / БЕЛАРУСЬ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B20FD7-0A71-4A85-B7B3-AC86A999D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Роль RESURSCONTROL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346E58-C23A-4087-9B5B-9870A4A44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D8C65D-36B1-42ED-AC59-389B72A1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BEAA2E-B492-4F79-B221-324769C40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54768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33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Опыт внедрения</a:t>
            </a:r>
          </a:p>
          <a:p xmlns:a="http://schemas.openxmlformats.org/drawingml/2006/main">
            <a:pPr>
              <a:defRPr sz="33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33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и сопровождения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80E95C-A8F3-4A45-BE8A-A97C06410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62200"/>
            <a:ext cx="5143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Проверка состава оборудования.</a:t>
            </a:r>
          </a:p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Настройка и согласование запуска.</a:t>
            </a:r>
          </a:p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Обучение работе с результатами.</a:t>
            </a:r>
          </a:p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Сопровождение в объёме договора.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47B925-89E3-4027-BDB1-D362D052E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1490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2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Снижаем затраты — повышаем прибыль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37EECF-DC3F-44DB-AECB-A6FCC6801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76900"/>
            <a:ext cx="109537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6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Состав услуг, сроки реакции и ответственность фиксируются в предложении для вашего парка.</a:t>
            </a:r>
          </a:p>
        </p:txBody>
      </p:sp>
    </p:spTree>
    <p:extLst>
      <p:ext uri="{BB962C8B-B14F-4D97-AF65-F5344CB8AC3E}">
        <p14:creationId xmlns:p14="http://schemas.microsoft.com/office/powerpoint/2010/main" val="38163398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0254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76c67b591c4b79"/>
          <a:stretch xmlns:a="http://schemas.openxmlformats.org/drawingml/2006/main"/>
        </p:blipFill>
        <p:spPr>
          <a:xfrm xmlns:a="http://schemas.openxmlformats.org/drawingml/2006/main">
            <a:off x="609600" y="347533"/>
            <a:ext cx="2238375" cy="28601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AEA97A-AD0F-46FF-8051-735242F2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ПРОЕКТ ОФЕРА · ПРИМЕНЯЕТСЯ ПО СОГЛАСОВАННОМУ КП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6B3B3B-CE08-454F-B64B-0310909B6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Парк 50+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E979E0-FD7F-4FDE-BB5A-6701588F1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85393F-E40C-43C8-BADD-48DE865B4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62E4CE-67AE-496C-937B-B640EB8CA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238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7800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7800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−50%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4984A5-33ED-4D16-B4D9-D11DCAE79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57625"/>
            <a:ext cx="5095875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775" b="0">
                <a:solidFill>
                  <a:srgbClr val="D9E9FC"/>
                </a:solidFill>
                <a:latin typeface="Rubik"/>
                <a:ea typeface="Rubik"/>
                <a:cs typeface="Rubik"/>
              </a:defRPr>
            </a:pPr>
            <a:r>
              <a:rPr sz="2775" b="0">
                <a:solidFill>
                  <a:srgbClr val="D9E9FC"/>
                </a:solidFill>
                <a:latin typeface="Rubik"/>
                <a:ea typeface="Rubik"/>
                <a:cs typeface="Rubik"/>
              </a:rPr>
              <a:t>на подключение</a:t>
            </a:r>
          </a:p>
          <a:p xmlns:a="http://schemas.openxmlformats.org/drawingml/2006/main">
            <a:pPr>
              <a:defRPr sz="2775" b="0">
                <a:solidFill>
                  <a:srgbClr val="D9E9FC"/>
                </a:solidFill>
                <a:latin typeface="Rubik"/>
                <a:ea typeface="Rubik"/>
                <a:cs typeface="Rubik"/>
              </a:defRPr>
            </a:pPr>
            <a:r>
              <a:rPr sz="2775" b="0">
                <a:solidFill>
                  <a:srgbClr val="D9E9FC"/>
                </a:solidFill>
                <a:latin typeface="Rubik"/>
                <a:ea typeface="Rubik"/>
                <a:cs typeface="Rubik"/>
              </a:rPr>
              <a:t>первых 100 машин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59DEF9-B2B4-4157-8E1F-AC445557B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86000"/>
            <a:ext cx="5143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FFFFFF"/>
                </a:solidFill>
                <a:latin typeface="Rubik"/>
                <a:ea typeface="Rubik"/>
                <a:cs typeface="Rubik"/>
              </a:rPr>
              <a:t>От 50 ТС. Договор от 12 месяцев.</a:t>
            </a:r>
          </a:p>
          <a:p xmlns:a="http://schemas.openxmlformats.org/drawingml/2006/main">
            <a:pPr>
              <a:defRPr sz="2025" b="0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FFFFFF"/>
                </a:solidFill>
                <a:latin typeface="Rubik"/>
                <a:ea typeface="Rubik"/>
                <a:cs typeface="Rubik"/>
              </a:rPr>
              <a:t>До 68,45 BYN скидки на машину.</a:t>
            </a:r>
          </a:p>
          <a:p xmlns:a="http://schemas.openxmlformats.org/drawingml/2006/main">
            <a:pPr>
              <a:defRPr sz="2025" b="0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FFFFFF"/>
                </a:solidFill>
                <a:latin typeface="Rubik"/>
                <a:ea typeface="Rubik"/>
                <a:cs typeface="Rubik"/>
              </a:rPr>
              <a:t>Абонплата — 22 BYN/ТС в месяц.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702CBC-734C-46AD-8CB7-298B85C61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10050"/>
            <a:ext cx="504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725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На 50 машин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49CCC9-94F9-4930-98BE-756CD7EC3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81550"/>
            <a:ext cx="5238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3600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3 422,50 BYN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4B57A2-2737-41F2-A680-EFE499E9D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553075"/>
            <a:ext cx="5095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500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снижение стартового платежа, без НДС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17C9FE-DADD-4DC8-B944-F82EF3302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57900"/>
            <a:ext cx="1085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200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Оборудование, ДУТ и его монтаж — отдельно. Скидки не суммируются.</a:t>
            </a:r>
          </a:p>
        </p:txBody>
      </p:sp>
    </p:spTree>
    <p:extLst>
      <p:ext uri="{BB962C8B-B14F-4D97-AF65-F5344CB8AC3E}">
        <p14:creationId xmlns:p14="http://schemas.microsoft.com/office/powerpoint/2010/main" val="54254427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0254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4d0368cbd34137"/>
          <a:stretch xmlns:a="http://schemas.openxmlformats.org/drawingml/2006/main"/>
        </p:blipFill>
        <p:spPr>
          <a:xfrm xmlns:a="http://schemas.openxmlformats.org/drawingml/2006/main">
            <a:off x="609600" y="347533"/>
            <a:ext cx="2238375" cy="28601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949C50-7F78-45DA-A588-C3ACE19C4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СЛЕДУЮЩИЙ ШАГ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73C23B-B2E6-40BA-A904-D7589E5A3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Обсудим ваш автопарк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E945F4-8C43-4E81-B9B2-8995EAE3F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B3AD1B-8A28-419B-A3F3-61EF8C433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C2D6F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C2D6F0"/>
                </a:solidFill>
                <a:latin typeface="Rubik"/>
                <a:ea typeface="Rubik"/>
                <a:cs typeface="Rubik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B34FBE-4EBD-495B-B51A-9B6B7A590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1047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3600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Начнём с совместимости</a:t>
            </a:r>
          </a:p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3600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и расчёта на ваших данных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BA7811-4D23-45CA-B693-5B61EA826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57675"/>
            <a:ext cx="10287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D9E9FC"/>
                </a:solidFill>
                <a:latin typeface="Rubik"/>
                <a:ea typeface="Rubik"/>
                <a:cs typeface="Rubik"/>
              </a:defRPr>
            </a:pPr>
            <a:r>
              <a:rPr sz="2250" b="0">
                <a:solidFill>
                  <a:srgbClr val="D9E9FC"/>
                </a:solidFill>
                <a:latin typeface="Rubik"/>
                <a:ea typeface="Rubik"/>
                <a:cs typeface="Rubik"/>
              </a:rPr>
              <a:t>Подготовьте модели машин, тип трекеров</a:t>
            </a:r>
          </a:p>
          <a:p xmlns:a="http://schemas.openxmlformats.org/drawingml/2006/main">
            <a:pPr>
              <a:defRPr sz="2250" b="0">
                <a:solidFill>
                  <a:srgbClr val="D9E9FC"/>
                </a:solidFill>
                <a:latin typeface="Rubik"/>
                <a:ea typeface="Rubik"/>
                <a:cs typeface="Rubik"/>
              </a:defRPr>
            </a:pPr>
            <a:r>
              <a:rPr sz="2250" b="0">
                <a:solidFill>
                  <a:srgbClr val="D9E9FC"/>
                </a:solidFill>
                <a:latin typeface="Rubik"/>
                <a:ea typeface="Rubik"/>
                <a:cs typeface="Rubik"/>
              </a:rPr>
              <a:t>и средний месячный пробег.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77D9EF-0657-4AA2-BBEF-8A20F30E2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53075"/>
            <a:ext cx="10382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  <a:latin typeface="Rubik"/>
                <a:ea typeface="Rubik"/>
                <a:cs typeface="Rubik"/>
              </a:defRPr>
            </a:pPr>
            <a:r>
              <a:rPr sz="2850" b="1">
                <a:solidFill>
                  <a:srgbClr val="FFFFFF"/>
                </a:solidFill>
                <a:latin typeface="Rubik"/>
                <a:ea typeface="Rubik"/>
                <a:cs typeface="Rubik"/>
              </a:rPr>
              <a:t>+375 (29) 625-78-78</a:t>
            </a:r>
          </a:p>
        </p:txBody>
      </p:sp>
    </p:spTree>
    <p:extLst>
      <p:ext uri="{BB962C8B-B14F-4D97-AF65-F5344CB8AC3E}">
        <p14:creationId xmlns:p14="http://schemas.microsoft.com/office/powerpoint/2010/main" val="49494511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7a98c09d0141e9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6085F7-E38F-4B61-A207-AE4218879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RC.DRIVE / БЕЛАРУСЬ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CD1699-6AED-4F07-87B2-7D03203EF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Кому полезен RC.Drive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45A4CC-769C-4755-9132-E8DC93B1D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AE01A1-CF5E-4238-9B54-D5BAD7ED6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124F15-BC6B-4B57-AA1C-4596BF3FB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4762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69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69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10–15+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B0483C-E818-461C-9533-040CD8E6F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38550"/>
            <a:ext cx="4905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7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машин — рабочий ориентир</a:t>
            </a:r>
          </a:p>
          <a:p xmlns:a="http://schemas.openxmlformats.org/drawingml/2006/main">
            <a:pPr>
              <a:defRPr sz="217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7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для первого обсуждения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B74618-C219-4D84-B6A2-72250D567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38375"/>
            <a:ext cx="5143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40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Магистральные перевозки</a:t>
            </a:r>
          </a:p>
          <a:p xmlns:a="http://schemas.openxmlformats.org/drawingml/2006/main">
            <a:pPr>
              <a:defRPr sz="240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40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и регулярный большой пробег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0FA149-84BF-4021-9A66-E64F0D520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76625"/>
            <a:ext cx="5143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Есть ответственный за автопарк</a:t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и возможность работать с водителями.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Доступны данные для сравнения</a:t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сопоставимых поездок.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048847-B653-45CD-8942-C9F8CE9C1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763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4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Размер парка не является техническим ограничением. Совместимость и экономику проверяем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11300177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d922b3b84c4d58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BFAB30-823C-4A95-A4DE-DE297AAAE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RC.DRIVE / БЕЛАРУСЬ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6A94B6-8886-4693-A5D8-B913AFC38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Как работает решение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7618C6-9B4D-4AEA-BC22-E20ED5DF9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717219-835A-4985-A2EB-E3E6C2657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5228EB-1129-4B66-BB6A-3367ADE26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285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35B2AF-4027-4962-9149-3B9730956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2895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40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Оценка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AB6B78-BA50-45C2-80C8-B13DD7E9B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76675"/>
            <a:ext cx="33337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Рейтинги водителей и ТС,</a:t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сравнение показателей</a:t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и динамики.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6F468A-3C23-4265-9E19-7CA527C1E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2860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285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C60078-8D4E-4921-8E41-6ABD1BF63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02895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40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Рекомендации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AA1509-0A25-4EFC-87F3-81F06726F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876675"/>
            <a:ext cx="33337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Разбор отклонений</a:t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и конкретные действия</a:t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для водителя.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E4B3ED-E93E-4F57-AD55-47DDD29F3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2860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285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023A87-69D3-42D6-8F2A-91E4FA201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02895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40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Проверка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FFAA26-E09E-4F40-8840-4151DCBA5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76675"/>
            <a:ext cx="33337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Изменения расхода</a:t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на сопоставимых рейсах</a:t>
            </a:r>
          </a:p>
          <a:p xmlns:a="http://schemas.openxmlformats.org/drawingml/2006/main">
            <a:pPr>
              <a:defRPr sz="19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9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и уточнение экономики.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8123FF-32E0-47B3-A1B9-E65DE175D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76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50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Дополнение к мониторингу. На первом этапе аналитика может быть доступна в отдельном веб-кабинете.</a:t>
            </a:r>
          </a:p>
        </p:txBody>
      </p:sp>
    </p:spTree>
    <p:extLst>
      <p:ext uri="{BB962C8B-B14F-4D97-AF65-F5344CB8AC3E}">
        <p14:creationId xmlns:p14="http://schemas.microsoft.com/office/powerpoint/2010/main" val="77556992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21aa120d3a4508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7E6B96-E2FB-4D77-A6E7-AC257240F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RC.DRIVE / БЕЛАРУСЬ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5DA153-B49A-405D-8B7C-FDEDDB682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Восемь параметров вождения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74572C-809D-4FA4-ACEB-5DEF7B8F4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7EFDAB-0134-45A5-AA2E-E8729C8C1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75AE09-0914-4BCF-939C-ADF85E69D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38375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18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7568EC-7057-43C0-8EC0-EB03CAE80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219325"/>
            <a:ext cx="457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Накат с включённой передачей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A12F2A-DDF2-4620-B840-84A9F24E2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38475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18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6210AA-D388-4AA5-B2A4-46347C9B3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19425"/>
            <a:ext cx="457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Средний расход топлива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7BDFF0-F503-4560-89C8-C3A71C75F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38575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18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DC1C6E-BD16-48F0-B02E-AADA06531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819525"/>
            <a:ext cx="457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Обороты двигателя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8CC69A-A8DC-44AB-AF5D-15D0B691E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38675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18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4D3F4B-3B45-4EC0-84D8-FE79F44F5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619625"/>
            <a:ext cx="457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Холостой ход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ABC405-5BC0-4837-A1EF-35C726720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38375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18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6BE9A6-514C-4CE4-B689-74B008271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219325"/>
            <a:ext cx="457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Торможения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E8EF79-EC55-48F2-8793-DDF1E9B7A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38475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18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7E128A-2C48-4CB6-9B7E-92E3DDE9D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019425"/>
            <a:ext cx="457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Предвидение дорожной ситуации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3F634D-4B84-48FF-A122-3A05CEBE9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838575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18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07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FC99A03-0E93-456D-9700-C379D5DDE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819525"/>
            <a:ext cx="457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Круиз-контроль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81D0DA-0D28-460C-9CFE-9AEEBCE5D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38675"/>
            <a:ext cx="571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18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08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27068B3-A3BE-4669-8346-76A115B2A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619625"/>
            <a:ext cx="4572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Скорость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FAAC99-ED36-401E-A463-941103DDD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24525"/>
            <a:ext cx="1085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5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Доступность параметров зависит от автомобиля, трекера и качества данных.</a:t>
            </a:r>
          </a:p>
        </p:txBody>
      </p:sp>
    </p:spTree>
    <p:extLst>
      <p:ext uri="{BB962C8B-B14F-4D97-AF65-F5344CB8AC3E}">
        <p14:creationId xmlns:p14="http://schemas.microsoft.com/office/powerpoint/2010/main" val="107500501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d2ac078ed84112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290B98-88F9-4EAA-A023-37D9F22D2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УЧЕБНАЯ ИЛЛЮСТРАЦИЯ · НЕ КЕЙС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3CB4CD-897B-47D0-B6B0-2C515AAD3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Пример разбора показателей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D56B8A-FFB8-4BAC-851C-A851B7D72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976782-A026-4190-9E69-054BEE834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05</a:t>
            </a:r>
          </a:p>
        </p:txBody>
      </p:sp>
      <p:graphicFrame>
        <p:nvGraphicFramePr>
          <p:cNvPr id="13" name=""/>
          <p:cNvGraphicFramePr/>
          <p:nvPr/>
        </p:nvGraphicFramePr>
        <p:xfrm>
          <a:off xmlns:a="http://schemas.openxmlformats.org/drawingml/2006/main" x="609600" y="2171700"/>
          <a:ext xmlns:a="http://schemas.openxmlformats.org/drawingml/2006/main" cx="10972800" cy="3048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190750"/>
                <a:gridCol w="4000500"/>
                <a:gridCol w="4781550"/>
              </a:tblGrid>
              <a:tr h="609600"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</a:rPr>
                        <a:t>Что смотрим</a:t>
                      </a:r>
                    </a:p>
                  </a:txBody>
                  <a:tcPr marL="133350" marR="133350" marT="95250" marB="95250">
                    <a:solidFill>
                      <a:srgbClr val="0025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</a:rPr>
                        <a:t>Наблюдение</a:t>
                      </a:r>
                    </a:p>
                  </a:txBody>
                  <a:tcPr marL="133350" marR="133350" marT="95250" marB="95250">
                    <a:solidFill>
                      <a:srgbClr val="0025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</a:rPr>
                        <a:t>Следующий шаг</a:t>
                      </a:r>
                    </a:p>
                  </a:txBody>
                  <a:tcPr marL="133350" marR="133350" marT="95250" marB="95250">
                    <a:solidFill>
                      <a:srgbClr val="00254D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Расход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Изменился относительно базы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Проверить маршрут и загрузку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Холостой ход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Есть длительные стоянки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Разобрать причины работы двигателя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Обороты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Часто вне выбранного диапазона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Обсудить режимы движения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Динамика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После действия есть изменение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Сравнить сопоставимые периоды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</a:tr>
            </a:tbl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BEB4C0-7FA0-48DC-B95B-1F521EBCA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Рейтинг помогает выбрать тему разговора. Причины отклонений проверяет руководитель с водителем.</a:t>
            </a:r>
          </a:p>
        </p:txBody>
      </p:sp>
    </p:spTree>
    <p:extLst>
      <p:ext uri="{BB962C8B-B14F-4D97-AF65-F5344CB8AC3E}">
        <p14:creationId xmlns:p14="http://schemas.microsoft.com/office/powerpoint/2010/main" val="46670820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e1ffbdd32b4b6e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238C54-1CE1-488E-AA41-05BD83385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RC.DRIVE / БЕЛАРУСЬ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E94B49-56BD-46AE-8984-FC73EB2DB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Как рекомендации становятся практикой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F090FD-14BD-4015-9CE7-DE0DCBB86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288760-36FC-41DF-BF38-38E7058FB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7FC220-B0DA-4D46-96E1-6CDE8316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76475"/>
            <a:ext cx="5143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40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Руководитель автопарка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1E8C9B-24E7-4382-8220-5C939B196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71825"/>
            <a:ext cx="5048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Выбирает отклонение.</a:t>
            </a:r>
          </a:p>
          <a:p xmlns:a="http://schemas.openxmlformats.org/drawingml/2006/main">
            <a:pPr>
              <a:defRPr sz="20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Проверяет условия поездки.</a:t>
            </a:r>
          </a:p>
          <a:p xmlns:a="http://schemas.openxmlformats.org/drawingml/2006/main">
            <a:pPr>
              <a:defRPr sz="20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Обсуждает действие с водителем.</a:t>
            </a:r>
          </a:p>
          <a:p xmlns:a="http://schemas.openxmlformats.org/drawingml/2006/main">
            <a:pPr>
              <a:defRPr sz="20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Назначает повторный разбор.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A85E31-D206-48F0-83EC-D1DADB52D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76475"/>
            <a:ext cx="504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40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Водитель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F7445B-B200-4665-B572-AC4369B44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71825"/>
            <a:ext cx="5048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Понимает критерии.</a:t>
            </a:r>
          </a:p>
          <a:p xmlns:a="http://schemas.openxmlformats.org/drawingml/2006/main">
            <a:pPr>
              <a:defRPr sz="20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Объясняет особенности рейса.</a:t>
            </a:r>
          </a:p>
          <a:p xmlns:a="http://schemas.openxmlformats.org/drawingml/2006/main">
            <a:pPr>
              <a:defRPr sz="20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Применяет согласованное действие.</a:t>
            </a:r>
          </a:p>
          <a:p xmlns:a="http://schemas.openxmlformats.org/drawingml/2006/main">
            <a:pPr>
              <a:defRPr sz="20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20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Видит изменение показателей.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11BA70-38E6-4C18-93A3-DB66F28DE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81675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50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Безопасность и требования эксплуатации имеют приоритет. Рейтинг не заменяет проверку контекста.</a:t>
            </a:r>
          </a:p>
        </p:txBody>
      </p:sp>
    </p:spTree>
    <p:extLst>
      <p:ext uri="{BB962C8B-B14F-4D97-AF65-F5344CB8AC3E}">
        <p14:creationId xmlns:p14="http://schemas.microsoft.com/office/powerpoint/2010/main" val="9902983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a9329f79c545ed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D540A9-68B6-487A-8DD7-913F6B8E5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УЧЕБНЫЙ ПРИМЕР · НЕ ПРОГНОЗ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BC89B6-8159-471A-808A-E4A47A9C0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Расчёт начинается с ваших значений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3BC092-9BE3-45DA-8B06-D356C2351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C3FEA6-3336-4E3B-BBDF-F38EEDDC2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69A4EB-FFD0-4BA5-B98B-295A55E17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10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510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300 BYN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21C323-5BBD-431B-AB4B-B009A3922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50006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00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валовая экономия одной машины</a:t>
            </a:r>
          </a:p>
          <a:p xmlns:a="http://schemas.openxmlformats.org/drawingml/2006/main">
            <a:pPr>
              <a:defRPr sz="2100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00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при заданных допущениях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ED3294-64FF-43B0-A4F1-DD72E0043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19625"/>
            <a:ext cx="4857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Чистый эффект учитывает</a:t>
            </a:r>
          </a:p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абонплату, подключение</a:t>
            </a:r>
          </a:p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и остальные расходы.</a:t>
            </a:r>
          </a:p>
        </p:txBody>
      </p:sp>
      <p:graphicFrame>
        <p:nvGraphicFramePr>
          <p:cNvPr id="19" name=""/>
          <p:cNvGraphicFramePr/>
          <p:nvPr/>
        </p:nvGraphicFramePr>
        <p:xfrm>
          <a:off xmlns:a="http://schemas.openxmlformats.org/drawingml/2006/main" x="6238875" y="2171700"/>
          <a:ext xmlns:a="http://schemas.openxmlformats.org/drawingml/2006/main" cx="5334000" cy="30861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952750"/>
                <a:gridCol w="2381250"/>
              </a:tblGrid>
              <a:tr h="617220"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</a:rPr>
                        <a:t>Параметр</a:t>
                      </a:r>
                    </a:p>
                  </a:txBody>
                  <a:tcPr marL="133350" marR="133350" marT="95250" marB="95250">
                    <a:solidFill>
                      <a:srgbClr val="0025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</a:rPr>
                        <a:t>Допущение</a:t>
                      </a:r>
                    </a:p>
                  </a:txBody>
                  <a:tcPr marL="133350" marR="133350" marT="95250" marB="95250">
                    <a:solidFill>
                      <a:srgbClr val="00254D"/>
                    </a:solidFill>
                  </a:tcPr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Пробег за месяц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10 000 км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Снижение расхода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1 л/100 км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Цена топлива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3 BYN/л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Экономия топлива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100 л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</a:tr>
            </a:tbl>
          </a:graphicData>
        </a:graphic>
      </p:graphicFrame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4A2D49-2B64-4EF7-B654-FABE08383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95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4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В калькуляторе: постепенный запуск, доля машин с улучшением, премии и три сценария. Суммы без НДС.</a:t>
            </a:r>
          </a:p>
        </p:txBody>
      </p:sp>
    </p:spTree>
    <p:extLst>
      <p:ext uri="{BB962C8B-B14F-4D97-AF65-F5344CB8AC3E}">
        <p14:creationId xmlns:p14="http://schemas.microsoft.com/office/powerpoint/2010/main" val="198288324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644f842fad4573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5AE05B-A276-40DF-BF98-6A28066B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ВСЕ ЦЕНЫ БЕЗ НДС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ADF5B3-BA91-4AA6-A743-C18C647AF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Стоимость подключения в Беларуси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85BB20-0559-4577-AF30-0F3103954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F7647A-6657-4CD0-B1B8-136237E21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473183-3A58-41B2-9EC7-FF27A35D5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24100"/>
            <a:ext cx="4572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950" b="1">
                <a:solidFill>
                  <a:srgbClr val="064ACF"/>
                </a:solidFill>
                <a:latin typeface="Rubik"/>
                <a:ea typeface="Rubik"/>
                <a:cs typeface="Rubik"/>
              </a:defRPr>
            </a:pPr>
            <a:r>
              <a:rPr sz="4950" b="1">
                <a:solidFill>
                  <a:srgbClr val="064ACF"/>
                </a:solidFill>
                <a:latin typeface="Rubik"/>
                <a:ea typeface="Rubik"/>
                <a:cs typeface="Rubik"/>
              </a:rPr>
              <a:t>22 BYN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8739E4-C347-4CC2-9815-F2F765B7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67100"/>
            <a:ext cx="4762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7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за ТС в месяц</a:t>
            </a:r>
          </a:p>
          <a:p xmlns:a="http://schemas.openxmlformats.org/drawingml/2006/main">
            <a:pPr>
              <a:defRPr sz="2175" b="0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75" b="0">
                <a:solidFill>
                  <a:srgbClr val="00254D"/>
                </a:solidFill>
                <a:latin typeface="Rubik"/>
                <a:ea typeface="Rubik"/>
                <a:cs typeface="Rubik"/>
              </a:rPr>
              <a:t>абонентская плата RC.Drive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A33794-1E59-41F5-8B05-CC6969F00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4572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7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Существующий совместимый</a:t>
            </a:r>
          </a:p>
          <a:p xmlns:a="http://schemas.openxmlformats.org/drawingml/2006/main">
            <a:pPr>
              <a:defRPr sz="17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7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трекер можно использовать.</a:t>
            </a:r>
          </a:p>
          <a:p xmlns:a="http://schemas.openxmlformats.org/drawingml/2006/main">
            <a:pPr>
              <a:defRPr sz="172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72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Состав работ фиксируется в КП.</a:t>
            </a:r>
          </a:p>
        </p:txBody>
      </p:sp>
      <p:graphicFrame>
        <p:nvGraphicFramePr>
          <p:cNvPr id="18" name=""/>
          <p:cNvGraphicFramePr/>
          <p:nvPr/>
        </p:nvGraphicFramePr>
        <p:xfrm>
          <a:off xmlns:a="http://schemas.openxmlformats.org/drawingml/2006/main" x="5810250" y="2114550"/>
          <a:ext xmlns:a="http://schemas.openxmlformats.org/drawingml/2006/main" cx="5762625" cy="35528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95750"/>
                <a:gridCol w="1666875"/>
              </a:tblGrid>
              <a:tr h="592138"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</a:rPr>
                        <a:t>Разовая позиция</a:t>
                      </a:r>
                    </a:p>
                  </a:txBody>
                  <a:tcPr marL="133350" marR="133350" marT="95250" marB="95250">
                    <a:solidFill>
                      <a:srgbClr val="0025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</a:rPr>
                        <a:t>BYN</a:t>
                      </a:r>
                    </a:p>
                  </a:txBody>
                  <a:tcPr marL="133350" marR="133350" marT="95250" marB="95250">
                    <a:solidFill>
                      <a:srgbClr val="00254D"/>
                    </a:solidFill>
                  </a:tcPr>
                </a:tc>
              </a:tr>
              <a:tr h="59213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RC Basic CAN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370,00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</a:tr>
              <a:tr h="59213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RC PRO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490,00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</a:tr>
              <a:tr h="59213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Подключение одного ТС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136,90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</a:tr>
              <a:tr h="59213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ДУТ, при необходимости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313,50</a:t>
                      </a:r>
                    </a:p>
                  </a:txBody>
                  <a:tcPr marL="133350" marR="133350" marT="95250" marB="95250">
                    <a:solidFill>
                      <a:srgbClr val="E7EFFB"/>
                    </a:solidFill>
                  </a:tcPr>
                </a:tc>
              </a:tr>
              <a:tr h="592138"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Монтаж ДУТ с тарировкой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 b="0">
                          <a:solidFill>
                            <a:srgbClr val="00254D"/>
                          </a:solidFill>
                          <a:latin typeface="Rubik"/>
                          <a:ea typeface="Rubik"/>
                          <a:cs typeface="Rubik"/>
                        </a:rPr>
                        <a:t>146,90</a:t>
                      </a:r>
                    </a:p>
                  </a:txBody>
                  <a:tcPr marL="133350" marR="133350" marT="95250" marB="9525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286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6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385936602f44df"/>
          <a:stretch xmlns:a="http://schemas.openxmlformats.org/drawingml/2006/main"/>
        </p:blipFill>
        <p:spPr>
          <a:xfrm xmlns:a="http://schemas.openxmlformats.org/drawingml/2006/main">
            <a:off x="609600" y="344205"/>
            <a:ext cx="2238375" cy="29266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AE0550-DDEF-4254-A27D-FD814DB66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1000"/>
            <a:ext cx="4333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9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RC.DRIVE / БЕЛАРУСЬ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A3FE36-6AF9-4F37-8C18-D2FC7C691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85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3450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Пилот с измеримыми критериями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4E9C13-D62E-49EC-86E8-909BDE3A3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resurscontrol.com  ·  +375 (29) 625-78-78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2633B1-6CF3-45A9-A709-725E56BF3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57950"/>
            <a:ext cx="5238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050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AE6328-F009-455C-A116-9F98B572E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04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75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Проверка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DA4BF4-6D5B-4912-A916-B6801C045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Совместимость, источники данных,</a:t>
            </a:r>
          </a:p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машины и ответственные.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204EF2-AB2D-4D4A-9322-E4DBAFDCE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57425"/>
            <a:ext cx="504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75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Базовый период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2D2CC8-4C98-44AC-AE6D-085F6BB69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86075"/>
            <a:ext cx="5048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Фиксация расхода и условий</a:t>
            </a:r>
          </a:p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на сопоставимых поездках.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5E2168-F081-4D54-9687-EC5DB6124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71925"/>
            <a:ext cx="504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75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Работа с рекомендациями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E59A5C-9E99-448A-9B45-A48B75643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00575"/>
            <a:ext cx="5048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Согласованные действия</a:t>
            </a:r>
          </a:p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и журнал изменений.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5ECC1C-421B-448A-9E2A-37FF137CE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71925"/>
            <a:ext cx="504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00254D"/>
                </a:solidFill>
                <a:latin typeface="Rubik"/>
                <a:ea typeface="Rubik"/>
                <a:cs typeface="Rubik"/>
              </a:defRPr>
            </a:pPr>
            <a:r>
              <a:rPr sz="2175" b="1">
                <a:solidFill>
                  <a:srgbClr val="00254D"/>
                </a:solidFill>
                <a:latin typeface="Rubik"/>
                <a:ea typeface="Rubik"/>
                <a:cs typeface="Rubik"/>
              </a:rPr>
              <a:t>Итоговое решение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CC0F73-ED2E-42DB-B7CC-9BA00221B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00575"/>
            <a:ext cx="5048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Чистый эффект, ограничения</a:t>
            </a:r>
          </a:p>
          <a:p xmlns:a="http://schemas.openxmlformats.org/drawingml/2006/main">
            <a:pPr>
              <a:defRPr sz="1875" b="0">
                <a:solidFill>
                  <a:srgbClr val="526780"/>
                </a:solidFill>
                <a:latin typeface="Rubik"/>
                <a:ea typeface="Rubik"/>
                <a:cs typeface="Rubik"/>
              </a:defRPr>
            </a:pPr>
            <a:r>
              <a:rPr sz="1875" b="0">
                <a:solidFill>
                  <a:srgbClr val="526780"/>
                </a:solidFill>
                <a:latin typeface="Rubik"/>
                <a:ea typeface="Rubik"/>
                <a:cs typeface="Rubik"/>
              </a:rPr>
              <a:t>и условия расширения.</a:t>
            </a:r>
          </a:p>
        </p:txBody>
      </p:sp>
    </p:spTree>
    <p:extLst>
      <p:ext uri="{BB962C8B-B14F-4D97-AF65-F5344CB8AC3E}">
        <p14:creationId xmlns:p14="http://schemas.microsoft.com/office/powerpoint/2010/main" val="212447181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2026-09-09T17:43:57.8510000Z</dcterms:created>
  <dcterms:modified xsi:type="dcterms:W3CDTF">2026-09-09T17:43:57.8510000Z</dcterms:modified>
</coreProperties>
</file>